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5" r:id="rId4"/>
    <p:sldId id="262" r:id="rId5"/>
    <p:sldId id="263" r:id="rId6"/>
    <p:sldId id="264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6" r:id="rId16"/>
    <p:sldId id="274" r:id="rId17"/>
    <p:sldId id="275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ls, Kira Riley" initials="MKR" lastIdx="1" clrIdx="0">
    <p:extLst>
      <p:ext uri="{19B8F6BF-5375-455C-9EA6-DF929625EA0E}">
        <p15:presenceInfo xmlns:p15="http://schemas.microsoft.com/office/powerpoint/2012/main" userId="Mills, Kira Ri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s, Kira Riley" userId="3385e0e2-104c-483e-9ee6-3325e00710b3" providerId="ADAL" clId="{AEA13BD6-869D-4044-8685-3C45409EAD46}"/>
    <pc:docChg chg="custSel modSld">
      <pc:chgData name="Mills, Kira Riley" userId="3385e0e2-104c-483e-9ee6-3325e00710b3" providerId="ADAL" clId="{AEA13BD6-869D-4044-8685-3C45409EAD46}" dt="2018-11-14T22:11:29.222" v="0" actId="478"/>
      <pc:docMkLst>
        <pc:docMk/>
      </pc:docMkLst>
      <pc:sldChg chg="delSp">
        <pc:chgData name="Mills, Kira Riley" userId="3385e0e2-104c-483e-9ee6-3325e00710b3" providerId="ADAL" clId="{AEA13BD6-869D-4044-8685-3C45409EAD46}" dt="2018-11-14T22:11:29.222" v="0" actId="478"/>
        <pc:sldMkLst>
          <pc:docMk/>
          <pc:sldMk cId="105095013" sldId="261"/>
        </pc:sldMkLst>
        <pc:spChg chg="del">
          <ac:chgData name="Mills, Kira Riley" userId="3385e0e2-104c-483e-9ee6-3325e00710b3" providerId="ADAL" clId="{AEA13BD6-869D-4044-8685-3C45409EAD46}" dt="2018-11-14T22:11:29.222" v="0" actId="478"/>
          <ac:spMkLst>
            <pc:docMk/>
            <pc:sldMk cId="105095013" sldId="261"/>
            <ac:spMk id="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BAA35-66B1-442E-BEB1-CB9F310DF0ED}" type="doc">
      <dgm:prSet loTypeId="urn:microsoft.com/office/officeart/2005/8/layout/vList3" loCatId="list" qsTypeId="urn:microsoft.com/office/officeart/2005/8/quickstyle/simple5" qsCatId="simple" csTypeId="urn:microsoft.com/office/officeart/2005/8/colors/accent0_1" csCatId="mainScheme" phldr="1"/>
      <dgm:spPr/>
    </dgm:pt>
    <dgm:pt modelId="{958E97C9-67AF-47F0-9D46-FE48B1C1A62D}">
      <dgm:prSet phldrT="[Text]"/>
      <dgm:spPr/>
      <dgm:t>
        <a:bodyPr/>
        <a:lstStyle/>
        <a:p>
          <a:r>
            <a:rPr lang="en-US" dirty="0"/>
            <a:t>Visualize the interaction site between Hsc70 and DnaJC5 </a:t>
          </a:r>
        </a:p>
      </dgm:t>
    </dgm:pt>
    <dgm:pt modelId="{46BD193D-5A00-402A-A84C-15FFFB1E3BF0}" type="parTrans" cxnId="{0A42A77C-6578-4AE3-91C5-B9B6C1395F5A}">
      <dgm:prSet/>
      <dgm:spPr/>
      <dgm:t>
        <a:bodyPr/>
        <a:lstStyle/>
        <a:p>
          <a:endParaRPr lang="en-US"/>
        </a:p>
      </dgm:t>
    </dgm:pt>
    <dgm:pt modelId="{EDE93B84-A463-4750-BA50-1D4A03CFCB9B}" type="sibTrans" cxnId="{0A42A77C-6578-4AE3-91C5-B9B6C1395F5A}">
      <dgm:prSet/>
      <dgm:spPr/>
      <dgm:t>
        <a:bodyPr/>
        <a:lstStyle/>
        <a:p>
          <a:endParaRPr lang="en-US"/>
        </a:p>
      </dgm:t>
    </dgm:pt>
    <dgm:pt modelId="{64A663C9-77EE-42F1-A62D-E46526CD9EB1}">
      <dgm:prSet phldrT="[Text]"/>
      <dgm:spPr/>
      <dgm:t>
        <a:bodyPr/>
        <a:lstStyle/>
        <a:p>
          <a:r>
            <a:rPr lang="en-US" dirty="0"/>
            <a:t>Create a small molecule library to run through docking software to find inhibitors of MAPS</a:t>
          </a:r>
        </a:p>
      </dgm:t>
    </dgm:pt>
    <dgm:pt modelId="{CFD45A7B-5442-4F01-8563-953BC46E9E46}" type="parTrans" cxnId="{A5534569-2AC9-4874-9D67-5160DCCED12F}">
      <dgm:prSet/>
      <dgm:spPr/>
      <dgm:t>
        <a:bodyPr/>
        <a:lstStyle/>
        <a:p>
          <a:endParaRPr lang="en-US"/>
        </a:p>
      </dgm:t>
    </dgm:pt>
    <dgm:pt modelId="{AE3EF9CB-6528-446B-9DC6-CCCFDF4CF49F}" type="sibTrans" cxnId="{A5534569-2AC9-4874-9D67-5160DCCED12F}">
      <dgm:prSet/>
      <dgm:spPr/>
      <dgm:t>
        <a:bodyPr/>
        <a:lstStyle/>
        <a:p>
          <a:endParaRPr lang="en-US"/>
        </a:p>
      </dgm:t>
    </dgm:pt>
    <dgm:pt modelId="{3C46BFB9-4DF0-4BC3-A4EC-3B053A8DE1F4}">
      <dgm:prSet phldrT="[Text]"/>
      <dgm:spPr/>
      <dgm:t>
        <a:bodyPr/>
        <a:lstStyle/>
        <a:p>
          <a:r>
            <a:rPr lang="en-US" dirty="0"/>
            <a:t>Synthesize most promising molecules and test efficacy as inhibitors </a:t>
          </a:r>
        </a:p>
      </dgm:t>
    </dgm:pt>
    <dgm:pt modelId="{BBF9D5E8-6F94-48DB-B513-BF79A3A7DBBD}" type="parTrans" cxnId="{7CEED8D3-0EC5-43CD-A697-D4C242A91C47}">
      <dgm:prSet/>
      <dgm:spPr/>
      <dgm:t>
        <a:bodyPr/>
        <a:lstStyle/>
        <a:p>
          <a:endParaRPr lang="en-US"/>
        </a:p>
      </dgm:t>
    </dgm:pt>
    <dgm:pt modelId="{14DFC2CB-F715-4B15-938C-743690F8E38C}" type="sibTrans" cxnId="{7CEED8D3-0EC5-43CD-A697-D4C242A91C47}">
      <dgm:prSet/>
      <dgm:spPr/>
      <dgm:t>
        <a:bodyPr/>
        <a:lstStyle/>
        <a:p>
          <a:endParaRPr lang="en-US"/>
        </a:p>
      </dgm:t>
    </dgm:pt>
    <dgm:pt modelId="{0AB5E90E-76A8-4DD2-8DA1-9C20ECFF238B}" type="pres">
      <dgm:prSet presAssocID="{AF9BAA35-66B1-442E-BEB1-CB9F310DF0ED}" presName="linearFlow" presStyleCnt="0">
        <dgm:presLayoutVars>
          <dgm:dir/>
          <dgm:resizeHandles val="exact"/>
        </dgm:presLayoutVars>
      </dgm:prSet>
      <dgm:spPr/>
    </dgm:pt>
    <dgm:pt modelId="{1BF91241-D7E1-486B-8EDF-64697BD05DFC}" type="pres">
      <dgm:prSet presAssocID="{958E97C9-67AF-47F0-9D46-FE48B1C1A62D}" presName="composite" presStyleCnt="0"/>
      <dgm:spPr/>
    </dgm:pt>
    <dgm:pt modelId="{628BAC3F-D308-41FC-A992-CE506F1EFFCA}" type="pres">
      <dgm:prSet presAssocID="{958E97C9-67AF-47F0-9D46-FE48B1C1A62D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AE0B0A0-B3A2-4C82-8366-2F3F0D664248}" type="pres">
      <dgm:prSet presAssocID="{958E97C9-67AF-47F0-9D46-FE48B1C1A62D}" presName="txShp" presStyleLbl="node1" presStyleIdx="0" presStyleCnt="3">
        <dgm:presLayoutVars>
          <dgm:bulletEnabled val="1"/>
        </dgm:presLayoutVars>
      </dgm:prSet>
      <dgm:spPr/>
    </dgm:pt>
    <dgm:pt modelId="{DB30AE84-0EB9-433F-8DBD-8A983C3A591D}" type="pres">
      <dgm:prSet presAssocID="{EDE93B84-A463-4750-BA50-1D4A03CFCB9B}" presName="spacing" presStyleCnt="0"/>
      <dgm:spPr/>
    </dgm:pt>
    <dgm:pt modelId="{0E463918-7E6F-4517-8CAA-0282E01BDBC8}" type="pres">
      <dgm:prSet presAssocID="{64A663C9-77EE-42F1-A62D-E46526CD9EB1}" presName="composite" presStyleCnt="0"/>
      <dgm:spPr/>
    </dgm:pt>
    <dgm:pt modelId="{22B84D75-963C-4E68-8DF4-5A71FEE0D484}" type="pres">
      <dgm:prSet presAssocID="{64A663C9-77EE-42F1-A62D-E46526CD9EB1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36CD955-1B51-4AE0-8652-11B60A8CAAED}" type="pres">
      <dgm:prSet presAssocID="{64A663C9-77EE-42F1-A62D-E46526CD9EB1}" presName="txShp" presStyleLbl="node1" presStyleIdx="1" presStyleCnt="3">
        <dgm:presLayoutVars>
          <dgm:bulletEnabled val="1"/>
        </dgm:presLayoutVars>
      </dgm:prSet>
      <dgm:spPr/>
    </dgm:pt>
    <dgm:pt modelId="{3A4D74DA-6A2A-4CE6-95BF-2D09CA33F583}" type="pres">
      <dgm:prSet presAssocID="{AE3EF9CB-6528-446B-9DC6-CCCFDF4CF49F}" presName="spacing" presStyleCnt="0"/>
      <dgm:spPr/>
    </dgm:pt>
    <dgm:pt modelId="{D543D7B5-C286-4E98-A4F2-1F1B5136D11A}" type="pres">
      <dgm:prSet presAssocID="{3C46BFB9-4DF0-4BC3-A4EC-3B053A8DE1F4}" presName="composite" presStyleCnt="0"/>
      <dgm:spPr/>
    </dgm:pt>
    <dgm:pt modelId="{910C1104-1586-42F8-8CDA-2BDB67D20440}" type="pres">
      <dgm:prSet presAssocID="{3C46BFB9-4DF0-4BC3-A4EC-3B053A8DE1F4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F6911CCC-5B4E-442B-A1CE-505126F7BB10}" type="pres">
      <dgm:prSet presAssocID="{3C46BFB9-4DF0-4BC3-A4EC-3B053A8DE1F4}" presName="txShp" presStyleLbl="node1" presStyleIdx="2" presStyleCnt="3">
        <dgm:presLayoutVars>
          <dgm:bulletEnabled val="1"/>
        </dgm:presLayoutVars>
      </dgm:prSet>
      <dgm:spPr/>
    </dgm:pt>
  </dgm:ptLst>
  <dgm:cxnLst>
    <dgm:cxn modelId="{A5534569-2AC9-4874-9D67-5160DCCED12F}" srcId="{AF9BAA35-66B1-442E-BEB1-CB9F310DF0ED}" destId="{64A663C9-77EE-42F1-A62D-E46526CD9EB1}" srcOrd="1" destOrd="0" parTransId="{CFD45A7B-5442-4F01-8563-953BC46E9E46}" sibTransId="{AE3EF9CB-6528-446B-9DC6-CCCFDF4CF49F}"/>
    <dgm:cxn modelId="{87BE406D-60B4-4A95-BCE2-7D5A8D73185F}" type="presOf" srcId="{AF9BAA35-66B1-442E-BEB1-CB9F310DF0ED}" destId="{0AB5E90E-76A8-4DD2-8DA1-9C20ECFF238B}" srcOrd="0" destOrd="0" presId="urn:microsoft.com/office/officeart/2005/8/layout/vList3"/>
    <dgm:cxn modelId="{0A42A77C-6578-4AE3-91C5-B9B6C1395F5A}" srcId="{AF9BAA35-66B1-442E-BEB1-CB9F310DF0ED}" destId="{958E97C9-67AF-47F0-9D46-FE48B1C1A62D}" srcOrd="0" destOrd="0" parTransId="{46BD193D-5A00-402A-A84C-15FFFB1E3BF0}" sibTransId="{EDE93B84-A463-4750-BA50-1D4A03CFCB9B}"/>
    <dgm:cxn modelId="{2FC49BB4-147A-445B-BFEA-373809C37288}" type="presOf" srcId="{958E97C9-67AF-47F0-9D46-FE48B1C1A62D}" destId="{1AE0B0A0-B3A2-4C82-8366-2F3F0D664248}" srcOrd="0" destOrd="0" presId="urn:microsoft.com/office/officeart/2005/8/layout/vList3"/>
    <dgm:cxn modelId="{D309B4B5-3F7C-4E40-8891-D9F4AADFA6F9}" type="presOf" srcId="{3C46BFB9-4DF0-4BC3-A4EC-3B053A8DE1F4}" destId="{F6911CCC-5B4E-442B-A1CE-505126F7BB10}" srcOrd="0" destOrd="0" presId="urn:microsoft.com/office/officeart/2005/8/layout/vList3"/>
    <dgm:cxn modelId="{7CEED8D3-0EC5-43CD-A697-D4C242A91C47}" srcId="{AF9BAA35-66B1-442E-BEB1-CB9F310DF0ED}" destId="{3C46BFB9-4DF0-4BC3-A4EC-3B053A8DE1F4}" srcOrd="2" destOrd="0" parTransId="{BBF9D5E8-6F94-48DB-B513-BF79A3A7DBBD}" sibTransId="{14DFC2CB-F715-4B15-938C-743690F8E38C}"/>
    <dgm:cxn modelId="{0BB8B8EA-4F08-48ED-AD6C-95A0BD67B377}" type="presOf" srcId="{64A663C9-77EE-42F1-A62D-E46526CD9EB1}" destId="{836CD955-1B51-4AE0-8652-11B60A8CAAED}" srcOrd="0" destOrd="0" presId="urn:microsoft.com/office/officeart/2005/8/layout/vList3"/>
    <dgm:cxn modelId="{2AFD10A1-9FF3-4DE9-A767-EA6383339439}" type="presParOf" srcId="{0AB5E90E-76A8-4DD2-8DA1-9C20ECFF238B}" destId="{1BF91241-D7E1-486B-8EDF-64697BD05DFC}" srcOrd="0" destOrd="0" presId="urn:microsoft.com/office/officeart/2005/8/layout/vList3"/>
    <dgm:cxn modelId="{5F216AAA-5047-4A23-B984-E3BEB0E1A562}" type="presParOf" srcId="{1BF91241-D7E1-486B-8EDF-64697BD05DFC}" destId="{628BAC3F-D308-41FC-A992-CE506F1EFFCA}" srcOrd="0" destOrd="0" presId="urn:microsoft.com/office/officeart/2005/8/layout/vList3"/>
    <dgm:cxn modelId="{08FF756A-38D7-41EA-A96B-C8ACD1E2B185}" type="presParOf" srcId="{1BF91241-D7E1-486B-8EDF-64697BD05DFC}" destId="{1AE0B0A0-B3A2-4C82-8366-2F3F0D664248}" srcOrd="1" destOrd="0" presId="urn:microsoft.com/office/officeart/2005/8/layout/vList3"/>
    <dgm:cxn modelId="{EB7B81FD-4190-4D13-B299-B7A4D92046C6}" type="presParOf" srcId="{0AB5E90E-76A8-4DD2-8DA1-9C20ECFF238B}" destId="{DB30AE84-0EB9-433F-8DBD-8A983C3A591D}" srcOrd="1" destOrd="0" presId="urn:microsoft.com/office/officeart/2005/8/layout/vList3"/>
    <dgm:cxn modelId="{63D3A4CA-DAD6-495C-BF98-9428617213F1}" type="presParOf" srcId="{0AB5E90E-76A8-4DD2-8DA1-9C20ECFF238B}" destId="{0E463918-7E6F-4517-8CAA-0282E01BDBC8}" srcOrd="2" destOrd="0" presId="urn:microsoft.com/office/officeart/2005/8/layout/vList3"/>
    <dgm:cxn modelId="{95FB0704-D475-4C87-9821-BF1ED77DBEFE}" type="presParOf" srcId="{0E463918-7E6F-4517-8CAA-0282E01BDBC8}" destId="{22B84D75-963C-4E68-8DF4-5A71FEE0D484}" srcOrd="0" destOrd="0" presId="urn:microsoft.com/office/officeart/2005/8/layout/vList3"/>
    <dgm:cxn modelId="{D7E727DF-B1A3-4000-B1E1-8BC875528EE1}" type="presParOf" srcId="{0E463918-7E6F-4517-8CAA-0282E01BDBC8}" destId="{836CD955-1B51-4AE0-8652-11B60A8CAAED}" srcOrd="1" destOrd="0" presId="urn:microsoft.com/office/officeart/2005/8/layout/vList3"/>
    <dgm:cxn modelId="{2586BA7D-C9B6-4823-840E-FAB18B76B2FF}" type="presParOf" srcId="{0AB5E90E-76A8-4DD2-8DA1-9C20ECFF238B}" destId="{3A4D74DA-6A2A-4CE6-95BF-2D09CA33F583}" srcOrd="3" destOrd="0" presId="urn:microsoft.com/office/officeart/2005/8/layout/vList3"/>
    <dgm:cxn modelId="{F9CAFCB4-F077-45A0-9347-BD7519B02048}" type="presParOf" srcId="{0AB5E90E-76A8-4DD2-8DA1-9C20ECFF238B}" destId="{D543D7B5-C286-4E98-A4F2-1F1B5136D11A}" srcOrd="4" destOrd="0" presId="urn:microsoft.com/office/officeart/2005/8/layout/vList3"/>
    <dgm:cxn modelId="{A4E57765-105A-4FCD-87BB-9EA0DF5C0E87}" type="presParOf" srcId="{D543D7B5-C286-4E98-A4F2-1F1B5136D11A}" destId="{910C1104-1586-42F8-8CDA-2BDB67D20440}" srcOrd="0" destOrd="0" presId="urn:microsoft.com/office/officeart/2005/8/layout/vList3"/>
    <dgm:cxn modelId="{E3B2A810-9597-4FC5-93B9-649A55BFC588}" type="presParOf" srcId="{D543D7B5-C286-4E98-A4F2-1F1B5136D11A}" destId="{F6911CCC-5B4E-442B-A1CE-505126F7BB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0B0A0-B3A2-4C82-8366-2F3F0D664248}">
      <dsp:nvSpPr>
        <dsp:cNvPr id="0" name=""/>
        <dsp:cNvSpPr/>
      </dsp:nvSpPr>
      <dsp:spPr>
        <a:xfrm rot="10800000">
          <a:off x="2261078" y="1206"/>
          <a:ext cx="7806593" cy="1179025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91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Visualize the interaction site between Hsc70 and DnaJC5 </a:t>
          </a:r>
        </a:p>
      </dsp:txBody>
      <dsp:txXfrm rot="10800000">
        <a:off x="2555834" y="1206"/>
        <a:ext cx="7511837" cy="1179025"/>
      </dsp:txXfrm>
    </dsp:sp>
    <dsp:sp modelId="{628BAC3F-D308-41FC-A992-CE506F1EFFCA}">
      <dsp:nvSpPr>
        <dsp:cNvPr id="0" name=""/>
        <dsp:cNvSpPr/>
      </dsp:nvSpPr>
      <dsp:spPr>
        <a:xfrm>
          <a:off x="1671566" y="1206"/>
          <a:ext cx="1179025" cy="1179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36CD955-1B51-4AE0-8652-11B60A8CAAED}">
      <dsp:nvSpPr>
        <dsp:cNvPr id="0" name=""/>
        <dsp:cNvSpPr/>
      </dsp:nvSpPr>
      <dsp:spPr>
        <a:xfrm rot="10800000">
          <a:off x="2261078" y="1492300"/>
          <a:ext cx="7806593" cy="1179025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91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small molecule library to run through docking software to find inhibitors of MAPS</a:t>
          </a:r>
        </a:p>
      </dsp:txBody>
      <dsp:txXfrm rot="10800000">
        <a:off x="2555834" y="1492300"/>
        <a:ext cx="7511837" cy="1179025"/>
      </dsp:txXfrm>
    </dsp:sp>
    <dsp:sp modelId="{22B84D75-963C-4E68-8DF4-5A71FEE0D484}">
      <dsp:nvSpPr>
        <dsp:cNvPr id="0" name=""/>
        <dsp:cNvSpPr/>
      </dsp:nvSpPr>
      <dsp:spPr>
        <a:xfrm>
          <a:off x="1671566" y="1492300"/>
          <a:ext cx="1179025" cy="11790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911CCC-5B4E-442B-A1CE-505126F7BB10}">
      <dsp:nvSpPr>
        <dsp:cNvPr id="0" name=""/>
        <dsp:cNvSpPr/>
      </dsp:nvSpPr>
      <dsp:spPr>
        <a:xfrm rot="10800000">
          <a:off x="2261078" y="2983394"/>
          <a:ext cx="7806593" cy="1179025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91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Synthesize most promising molecules and test efficacy as inhibitors </a:t>
          </a:r>
        </a:p>
      </dsp:txBody>
      <dsp:txXfrm rot="10800000">
        <a:off x="2555834" y="2983394"/>
        <a:ext cx="7511837" cy="1179025"/>
      </dsp:txXfrm>
    </dsp:sp>
    <dsp:sp modelId="{910C1104-1586-42F8-8CDA-2BDB67D20440}">
      <dsp:nvSpPr>
        <dsp:cNvPr id="0" name=""/>
        <dsp:cNvSpPr/>
      </dsp:nvSpPr>
      <dsp:spPr>
        <a:xfrm>
          <a:off x="1671566" y="2983394"/>
          <a:ext cx="1179025" cy="11790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A2F47-BD98-574E-9AE1-4B54F876BFA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3C6C5-CE3A-FD48-AD7D-219653107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9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908" y="3344452"/>
            <a:ext cx="1031403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242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908" y="1071716"/>
            <a:ext cx="10314039" cy="109122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452285"/>
            <a:ext cx="10313988" cy="288380"/>
          </a:xfrm>
        </p:spPr>
        <p:txBody>
          <a:bodyPr>
            <a:normAutofit/>
          </a:bodyPr>
          <a:lstStyle>
            <a:lvl1pPr marL="0" indent="0" algn="ctr">
              <a:buNone/>
              <a:defRPr sz="1800" b="1" kern="900" spc="12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SCHOOL NAME OR OTHER TITLE INFORMATION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5500" y="825397"/>
            <a:ext cx="103139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7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85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FA9D-D638-4F2A-A9F4-97FFEC12667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E884E3-E5B3-45A6-8FE9-0CC7E21E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FA9D-D638-4F2A-A9F4-97FFEC12667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84E3-E5B3-45A6-8FE9-0CC7E21E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3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915" y="6184704"/>
            <a:ext cx="3613709" cy="508327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School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38675" y="1498863"/>
            <a:ext cx="7295659" cy="4346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38674" y="280117"/>
            <a:ext cx="7295660" cy="10017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FA9D-D638-4F2A-A9F4-97FFEC126679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84E3-E5B3-45A6-8FE9-0CC7E21EB0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683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4" r:id="rId4"/>
    <p:sldLayoutId id="2147483655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980" y="-115488"/>
            <a:ext cx="10314039" cy="1206351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</a:rPr>
              <a:t>Rerouting the MAPS to UPS: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2AF79-D824-43FC-8374-20A005280F9A}"/>
              </a:ext>
            </a:extLst>
          </p:cNvPr>
          <p:cNvSpPr txBox="1"/>
          <p:nvPr/>
        </p:nvSpPr>
        <p:spPr>
          <a:xfrm>
            <a:off x="489283" y="930442"/>
            <a:ext cx="112134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n>
                  <a:solidFill>
                    <a:srgbClr val="C2D6AE"/>
                  </a:solidFill>
                </a:ln>
              </a:rPr>
              <a:t>Targeting a new protein secretion pathway involved in neurodegenerative diseases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5A87-B618-4180-AE77-C68DF58D44CA}"/>
              </a:ext>
            </a:extLst>
          </p:cNvPr>
          <p:cNvSpPr txBox="1"/>
          <p:nvPr/>
        </p:nvSpPr>
        <p:spPr>
          <a:xfrm>
            <a:off x="4010525" y="5085348"/>
            <a:ext cx="417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Kira Mills</a:t>
            </a:r>
          </a:p>
        </p:txBody>
      </p:sp>
    </p:spTree>
    <p:extLst>
      <p:ext uri="{BB962C8B-B14F-4D97-AF65-F5344CB8AC3E}">
        <p14:creationId xmlns:p14="http://schemas.microsoft.com/office/powerpoint/2010/main" val="102025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653205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Visualizing the Interaction Site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61D1D-41C1-49CE-BCBE-3EA7CDE46969}"/>
              </a:ext>
            </a:extLst>
          </p:cNvPr>
          <p:cNvSpPr txBox="1"/>
          <p:nvPr/>
        </p:nvSpPr>
        <p:spPr>
          <a:xfrm>
            <a:off x="0" y="6476823"/>
            <a:ext cx="12192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Jiang, J.; </a:t>
            </a:r>
            <a:r>
              <a:rPr lang="en-US" sz="1300" dirty="0" err="1"/>
              <a:t>Maes</a:t>
            </a:r>
            <a:r>
              <a:rPr lang="en-US" sz="1300" dirty="0"/>
              <a:t>, E. G.; Taylor, A. B.; Wang, L.; </a:t>
            </a:r>
            <a:r>
              <a:rPr lang="en-US" sz="1300" dirty="0" err="1"/>
              <a:t>Hinck</a:t>
            </a:r>
            <a:r>
              <a:rPr lang="en-US" sz="1300" dirty="0"/>
              <a:t>, A. P.; </a:t>
            </a:r>
            <a:r>
              <a:rPr lang="en-US" sz="1300" dirty="0" err="1"/>
              <a:t>Lafer</a:t>
            </a:r>
            <a:r>
              <a:rPr lang="en-US" sz="1300" dirty="0"/>
              <a:t>, E. M.; Sousa, R. Structural Basis of J Cochaperone Binding and Regulation of Hsp70. </a:t>
            </a:r>
            <a:r>
              <a:rPr lang="en-US" sz="1300" i="1" dirty="0"/>
              <a:t>Mol. Cell</a:t>
            </a:r>
            <a:r>
              <a:rPr lang="en-US" sz="1300" dirty="0"/>
              <a:t> </a:t>
            </a:r>
            <a:r>
              <a:rPr lang="en-US" sz="1300" b="1" dirty="0"/>
              <a:t>2007</a:t>
            </a:r>
            <a:r>
              <a:rPr lang="en-US" sz="1300" dirty="0"/>
              <a:t>, </a:t>
            </a:r>
            <a:r>
              <a:rPr lang="en-US" sz="1300" i="1" dirty="0"/>
              <a:t>28</a:t>
            </a:r>
            <a:r>
              <a:rPr lang="en-US" sz="1300" dirty="0"/>
              <a:t> (3), 422–433.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EA4A-844B-41A0-A28E-E5880BE7B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30" y="692459"/>
            <a:ext cx="11262064" cy="1322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interaction site of homologues of Hsc70 and DnaJC5 have previously been visualized and the domains involved have been determined experimentally 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1FB92-C1FB-4575-8030-AE5E22CEE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66" y="1863503"/>
            <a:ext cx="9969468" cy="32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Designing a Small Molecule Library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61D1D-41C1-49CE-BCBE-3EA7CDE46969}"/>
              </a:ext>
            </a:extLst>
          </p:cNvPr>
          <p:cNvSpPr txBox="1"/>
          <p:nvPr/>
        </p:nvSpPr>
        <p:spPr>
          <a:xfrm>
            <a:off x="321075" y="6467945"/>
            <a:ext cx="1154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Chan, W. T.; Balsa, D.; Espinosa, M. One Cannot Rule Them All: Are Bacterial Toxins-Antitoxins Druggable?. </a:t>
            </a:r>
            <a:r>
              <a:rPr lang="en-US" sz="1400" i="1" dirty="0"/>
              <a:t>FEMS Microbiology Reviews</a:t>
            </a:r>
            <a:r>
              <a:rPr lang="en-US" sz="1400" dirty="0"/>
              <a:t>. </a:t>
            </a:r>
            <a:r>
              <a:rPr lang="en-US" sz="1400" b="1" dirty="0"/>
              <a:t>2015</a:t>
            </a:r>
            <a:r>
              <a:rPr lang="en-US" sz="1400" dirty="0"/>
              <a:t>. </a:t>
            </a:r>
            <a:r>
              <a:rPr lang="en-US" sz="1400" i="1" dirty="0"/>
              <a:t>39(4)</a:t>
            </a:r>
            <a:r>
              <a:rPr lang="en-US" sz="1400" dirty="0"/>
              <a:t>. 522-540. </a:t>
            </a:r>
            <a:endParaRPr lang="en-US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EA4A-844B-41A0-A28E-E5880BE7B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62" y="798653"/>
            <a:ext cx="5613647" cy="46191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Using a fragment-based approach to designing the small molecule library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Hsc70 side chains necessary in the interaction site with DnaJC5 will serve as the initial fragments for the library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most promising leads will then be synthesized and tested for affinity and inhibitory ability </a:t>
            </a:r>
          </a:p>
          <a:p>
            <a:pPr marL="0" indent="0">
              <a:buNone/>
            </a:pPr>
            <a:endParaRPr lang="en-US" sz="3200" b="1" dirty="0"/>
          </a:p>
        </p:txBody>
      </p:sp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2F2EE04-CCA9-45C0-9806-A6F0A029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37" y="682546"/>
            <a:ext cx="5476003" cy="46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Testing the Lead Compounds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61D1D-41C1-49CE-BCBE-3EA7CDE46969}"/>
              </a:ext>
            </a:extLst>
          </p:cNvPr>
          <p:cNvSpPr txBox="1"/>
          <p:nvPr/>
        </p:nvSpPr>
        <p:spPr>
          <a:xfrm>
            <a:off x="298881" y="6334780"/>
            <a:ext cx="50410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Krishnan, V. Ligand Screening by Saturation-Transfer Difference (STD) NMR Spectroscopy. </a:t>
            </a:r>
            <a:r>
              <a:rPr lang="en-US" sz="1300" i="1" dirty="0" err="1"/>
              <a:t>Curr</a:t>
            </a:r>
            <a:r>
              <a:rPr lang="en-US" sz="1300" i="1" dirty="0"/>
              <a:t>. Anal. Chem.</a:t>
            </a:r>
            <a:r>
              <a:rPr lang="en-US" sz="1300" dirty="0"/>
              <a:t> </a:t>
            </a:r>
            <a:r>
              <a:rPr lang="en-US" sz="1300" b="1" dirty="0"/>
              <a:t>2005</a:t>
            </a:r>
            <a:r>
              <a:rPr lang="en-US" sz="1300" dirty="0"/>
              <a:t>, </a:t>
            </a:r>
            <a:r>
              <a:rPr lang="en-US" sz="1300" i="1" dirty="0"/>
              <a:t>1</a:t>
            </a:r>
            <a:r>
              <a:rPr lang="en-US" sz="1300" dirty="0"/>
              <a:t> (3), 307–320.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EA4A-844B-41A0-A28E-E5880BE7B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881" y="618026"/>
            <a:ext cx="11481787" cy="1166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test binding affinity, we will use a combination of saturation transfer difference NMR and affinity selection mass spec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A6F37F0D-EC79-457E-88FC-F1590F8EA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13" y="1653567"/>
            <a:ext cx="5040256" cy="355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24897-7427-49E5-9FC4-A2F9D3924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1" y="1653567"/>
            <a:ext cx="4770269" cy="355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C17D9-F789-4A0D-A43F-EAC76DC02ED2}"/>
              </a:ext>
            </a:extLst>
          </p:cNvPr>
          <p:cNvSpPr txBox="1"/>
          <p:nvPr/>
        </p:nvSpPr>
        <p:spPr>
          <a:xfrm>
            <a:off x="6356412" y="6239974"/>
            <a:ext cx="58355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Annis</a:t>
            </a:r>
            <a:r>
              <a:rPr lang="en-US" sz="1300" dirty="0"/>
              <a:t>, D. A.; </a:t>
            </a:r>
            <a:r>
              <a:rPr lang="en-US" sz="1300" dirty="0" err="1"/>
              <a:t>Nickbarg</a:t>
            </a:r>
            <a:r>
              <a:rPr lang="en-US" sz="1300" dirty="0"/>
              <a:t>, E.; Yang, X.; </a:t>
            </a:r>
            <a:r>
              <a:rPr lang="en-US" sz="1300" dirty="0" err="1"/>
              <a:t>Ziebell</a:t>
            </a:r>
            <a:r>
              <a:rPr lang="en-US" sz="1300" dirty="0"/>
              <a:t>, M. R.; Whitehurst, C. E. Affinity Selection-Mass Spectrometry Screening Techniques for Small Molecule Drug Discovery. </a:t>
            </a:r>
            <a:r>
              <a:rPr lang="en-US" sz="1300" i="1" dirty="0" err="1"/>
              <a:t>Curr</a:t>
            </a:r>
            <a:r>
              <a:rPr lang="en-US" sz="1300" i="1" dirty="0"/>
              <a:t>. </a:t>
            </a:r>
            <a:r>
              <a:rPr lang="en-US" sz="1300" i="1" dirty="0" err="1"/>
              <a:t>Opin</a:t>
            </a:r>
            <a:r>
              <a:rPr lang="en-US" sz="1300" i="1" dirty="0"/>
              <a:t>. Chem. Biol.</a:t>
            </a:r>
            <a:r>
              <a:rPr lang="en-US" sz="1300" dirty="0"/>
              <a:t> </a:t>
            </a:r>
            <a:r>
              <a:rPr lang="en-US" sz="1300" b="1" dirty="0"/>
              <a:t>2007</a:t>
            </a:r>
            <a:r>
              <a:rPr lang="en-US" sz="1300" dirty="0"/>
              <a:t>, </a:t>
            </a:r>
            <a:r>
              <a:rPr lang="en-US" sz="1300" i="1" dirty="0"/>
              <a:t>11</a:t>
            </a:r>
            <a:r>
              <a:rPr lang="en-US" sz="1300" dirty="0"/>
              <a:t> (5), 518–526.</a:t>
            </a:r>
          </a:p>
        </p:txBody>
      </p:sp>
    </p:spTree>
    <p:extLst>
      <p:ext uri="{BB962C8B-B14F-4D97-AF65-F5344CB8AC3E}">
        <p14:creationId xmlns:p14="http://schemas.microsoft.com/office/powerpoint/2010/main" val="42893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E61D1D-41C1-49CE-BCBE-3EA7CDE46969}"/>
              </a:ext>
            </a:extLst>
          </p:cNvPr>
          <p:cNvSpPr txBox="1"/>
          <p:nvPr/>
        </p:nvSpPr>
        <p:spPr>
          <a:xfrm>
            <a:off x="116889" y="6334780"/>
            <a:ext cx="1154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Xu, Y.; Cui, L.; </a:t>
            </a:r>
            <a:r>
              <a:rPr lang="en-US" sz="1400" dirty="0" err="1"/>
              <a:t>Dibello</a:t>
            </a:r>
            <a:r>
              <a:rPr lang="en-US" sz="1400" dirty="0"/>
              <a:t>, A.; Wang, L.; Lee, J.; </a:t>
            </a:r>
            <a:r>
              <a:rPr lang="en-US" sz="1400" dirty="0" err="1"/>
              <a:t>Saidi</a:t>
            </a:r>
            <a:r>
              <a:rPr lang="en-US" sz="1400" dirty="0"/>
              <a:t>, L.; Lee, J. G.; Ye, Y. DNAJC5 Facilitates USP19-Dependent Unconventional Secretion of Misfolded Cytosolic Proteins. </a:t>
            </a:r>
            <a:r>
              <a:rPr lang="en-US" sz="1400" i="1" dirty="0"/>
              <a:t>Cell </a:t>
            </a:r>
            <a:r>
              <a:rPr lang="en-US" sz="1400" i="1" dirty="0" err="1"/>
              <a:t>Discov</a:t>
            </a:r>
            <a:r>
              <a:rPr lang="en-US" sz="1400" i="1" dirty="0"/>
              <a:t>.</a:t>
            </a:r>
            <a:r>
              <a:rPr lang="en-US" sz="1400" dirty="0"/>
              <a:t> </a:t>
            </a:r>
            <a:r>
              <a:rPr lang="en-US" sz="1400" b="1" dirty="0"/>
              <a:t>2018</a:t>
            </a:r>
            <a:r>
              <a:rPr lang="en-US" sz="1400" dirty="0"/>
              <a:t>.</a:t>
            </a: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A59B8-8644-4A49-B29C-FA51BBC6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13" y="1411675"/>
            <a:ext cx="5908325" cy="3204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5F42D-140B-4089-9F6A-7A1EF297B7E1}"/>
              </a:ext>
            </a:extLst>
          </p:cNvPr>
          <p:cNvSpPr txBox="1"/>
          <p:nvPr/>
        </p:nvSpPr>
        <p:spPr>
          <a:xfrm>
            <a:off x="525262" y="882842"/>
            <a:ext cx="50943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test the inhibition of MAPS by the small molecules, we will follow the assay protocols developed in a previous study characterizing the pathway, involving simple immunoblotting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64459D-682F-4F2D-8585-B49A2A23D0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9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Testing the Lead Compounds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5118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What’s Next?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4C152-2690-4B33-B8D9-2A518362FFE4}"/>
              </a:ext>
            </a:extLst>
          </p:cNvPr>
          <p:cNvSpPr txBox="1"/>
          <p:nvPr/>
        </p:nvSpPr>
        <p:spPr>
          <a:xfrm>
            <a:off x="1970843" y="1127127"/>
            <a:ext cx="9971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1" name="Oval 10" descr="Upward trend">
            <a:extLst>
              <a:ext uri="{FF2B5EF4-FFF2-40B4-BE49-F238E27FC236}">
                <a16:creationId xmlns:a16="http://schemas.microsoft.com/office/drawing/2014/main" id="{3A6123A9-32FA-48C7-A9C5-8BA135C559D3}"/>
              </a:ext>
            </a:extLst>
          </p:cNvPr>
          <p:cNvSpPr/>
          <p:nvPr/>
        </p:nvSpPr>
        <p:spPr>
          <a:xfrm>
            <a:off x="1260245" y="1251451"/>
            <a:ext cx="1543510" cy="154351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Oval 11" descr="Medicine">
            <a:extLst>
              <a:ext uri="{FF2B5EF4-FFF2-40B4-BE49-F238E27FC236}">
                <a16:creationId xmlns:a16="http://schemas.microsoft.com/office/drawing/2014/main" id="{3B423EDF-510C-4F27-8359-24FEA9DDEFF2}"/>
              </a:ext>
            </a:extLst>
          </p:cNvPr>
          <p:cNvSpPr/>
          <p:nvPr/>
        </p:nvSpPr>
        <p:spPr>
          <a:xfrm>
            <a:off x="1260245" y="3385578"/>
            <a:ext cx="1543510" cy="15435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07B60-F846-48F9-910C-57E4A01CF0F7}"/>
              </a:ext>
            </a:extLst>
          </p:cNvPr>
          <p:cNvSpPr txBox="1"/>
          <p:nvPr/>
        </p:nvSpPr>
        <p:spPr>
          <a:xfrm>
            <a:off x="3018409" y="1299136"/>
            <a:ext cx="8114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Any promising leads will likely have to undergo further optimization to obtain the best inhibitor of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5D4DC-03A9-4B0F-A9E9-DCB3EC26F513}"/>
              </a:ext>
            </a:extLst>
          </p:cNvPr>
          <p:cNvSpPr txBox="1"/>
          <p:nvPr/>
        </p:nvSpPr>
        <p:spPr>
          <a:xfrm>
            <a:off x="3018409" y="3385578"/>
            <a:ext cx="90670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Ideally, a compound will show enough promise to be further developed as a possible drug, likely in conjunction with a UPS promoter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304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What if there is no promising lead?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4C152-2690-4B33-B8D9-2A518362FFE4}"/>
              </a:ext>
            </a:extLst>
          </p:cNvPr>
          <p:cNvSpPr txBox="1"/>
          <p:nvPr/>
        </p:nvSpPr>
        <p:spPr>
          <a:xfrm>
            <a:off x="630315" y="1171515"/>
            <a:ext cx="8939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If there are no promising leads, a more diverse library can be run through the docking software </a:t>
            </a:r>
          </a:p>
          <a:p>
            <a:pPr algn="r"/>
            <a:endParaRPr lang="en-US" sz="3200" dirty="0"/>
          </a:p>
          <a:p>
            <a:pPr algn="r"/>
            <a:endParaRPr lang="en-US" sz="3200" dirty="0"/>
          </a:p>
          <a:p>
            <a:pPr algn="r"/>
            <a:r>
              <a:rPr lang="en-US" sz="3200" dirty="0"/>
              <a:t>If developing a drug doesn’t seem possible, this project will still have helped better understand a newly discovered cellular pathway </a:t>
            </a:r>
          </a:p>
        </p:txBody>
      </p:sp>
      <p:sp>
        <p:nvSpPr>
          <p:cNvPr id="6" name="Oval 5" descr="Laptop">
            <a:extLst>
              <a:ext uri="{FF2B5EF4-FFF2-40B4-BE49-F238E27FC236}">
                <a16:creationId xmlns:a16="http://schemas.microsoft.com/office/drawing/2014/main" id="{17E7B796-76C4-4CA0-B1A1-882E06DDFF9B}"/>
              </a:ext>
            </a:extLst>
          </p:cNvPr>
          <p:cNvSpPr/>
          <p:nvPr/>
        </p:nvSpPr>
        <p:spPr>
          <a:xfrm>
            <a:off x="9832627" y="978074"/>
            <a:ext cx="1505029" cy="150502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 descr="Brain">
            <a:extLst>
              <a:ext uri="{FF2B5EF4-FFF2-40B4-BE49-F238E27FC236}">
                <a16:creationId xmlns:a16="http://schemas.microsoft.com/office/drawing/2014/main" id="{41ADAD0B-B240-4E7C-9DD0-80AA80027628}"/>
              </a:ext>
            </a:extLst>
          </p:cNvPr>
          <p:cNvSpPr/>
          <p:nvPr/>
        </p:nvSpPr>
        <p:spPr>
          <a:xfrm>
            <a:off x="9832627" y="3205916"/>
            <a:ext cx="1505029" cy="1505029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5336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F921-4EC7-4A47-B3BC-BCD0B27086AB}"/>
              </a:ext>
            </a:extLst>
          </p:cNvPr>
          <p:cNvSpPr txBox="1"/>
          <p:nvPr/>
        </p:nvSpPr>
        <p:spPr>
          <a:xfrm>
            <a:off x="0" y="798653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/>
              <a:t>Wolff, S.; Weissman, J. S.; </a:t>
            </a:r>
            <a:r>
              <a:rPr lang="en-US" sz="1600" dirty="0" err="1"/>
              <a:t>Dillin</a:t>
            </a:r>
            <a:r>
              <a:rPr lang="en-US" sz="1600" dirty="0"/>
              <a:t>, A. Differential Scales of Protein Quality Control. </a:t>
            </a:r>
            <a:r>
              <a:rPr lang="en-US" sz="1600" i="1" dirty="0"/>
              <a:t>Cell</a:t>
            </a:r>
            <a:r>
              <a:rPr lang="en-US" sz="1600" dirty="0"/>
              <a:t>. </a:t>
            </a:r>
            <a:r>
              <a:rPr lang="en-US" sz="1600" b="1" dirty="0"/>
              <a:t>2014</a:t>
            </a:r>
            <a:r>
              <a:rPr lang="en-US" sz="1600" dirty="0"/>
              <a:t>, </a:t>
            </a:r>
            <a:r>
              <a:rPr lang="en-US" sz="1600" i="1" dirty="0"/>
              <a:t>157</a:t>
            </a:r>
            <a:r>
              <a:rPr lang="en-US" sz="1600" dirty="0"/>
              <a:t>, 52-64. </a:t>
            </a:r>
          </a:p>
          <a:p>
            <a:endParaRPr lang="en-US" sz="1600" dirty="0"/>
          </a:p>
          <a:p>
            <a:r>
              <a:rPr lang="en-US" sz="1600" dirty="0"/>
              <a:t>(2) Kim, Y. E.; </a:t>
            </a:r>
            <a:r>
              <a:rPr lang="en-US" sz="1600" dirty="0" err="1"/>
              <a:t>Hipp</a:t>
            </a:r>
            <a:r>
              <a:rPr lang="en-US" sz="1600" dirty="0"/>
              <a:t>, M. S.; </a:t>
            </a:r>
            <a:r>
              <a:rPr lang="en-US" sz="1600" dirty="0" err="1"/>
              <a:t>Bracher</a:t>
            </a:r>
            <a:r>
              <a:rPr lang="en-US" sz="1600" dirty="0"/>
              <a:t>, A.; </a:t>
            </a:r>
            <a:r>
              <a:rPr lang="en-US" sz="1600" dirty="0" err="1"/>
              <a:t>Hayer-Hartl</a:t>
            </a:r>
            <a:r>
              <a:rPr lang="en-US" sz="1600" dirty="0"/>
              <a:t>, M.; </a:t>
            </a:r>
            <a:r>
              <a:rPr lang="en-US" sz="1600" dirty="0" err="1"/>
              <a:t>Hartl</a:t>
            </a:r>
            <a:r>
              <a:rPr lang="en-US" sz="1600" dirty="0"/>
              <a:t>, F. U. Molecular Chaperone Functions in Protein Folding and </a:t>
            </a:r>
            <a:r>
              <a:rPr lang="en-US" sz="1600" dirty="0" err="1"/>
              <a:t>Proteostasis</a:t>
            </a:r>
            <a:r>
              <a:rPr lang="en-US" sz="1600" dirty="0"/>
              <a:t>. </a:t>
            </a:r>
            <a:r>
              <a:rPr lang="en-US" sz="1600" i="1" dirty="0" err="1"/>
              <a:t>Annu</a:t>
            </a:r>
            <a:r>
              <a:rPr lang="en-US" sz="1600" i="1" dirty="0"/>
              <a:t>. Rev. </a:t>
            </a:r>
            <a:r>
              <a:rPr lang="en-US" sz="1600" i="1" dirty="0" err="1"/>
              <a:t>Biochem</a:t>
            </a:r>
            <a:r>
              <a:rPr lang="en-US" sz="1600" dirty="0"/>
              <a:t>. </a:t>
            </a:r>
            <a:r>
              <a:rPr lang="en-US" sz="1600" b="1" dirty="0"/>
              <a:t>2013</a:t>
            </a:r>
            <a:r>
              <a:rPr lang="en-US" sz="1600" dirty="0"/>
              <a:t>, </a:t>
            </a:r>
            <a:r>
              <a:rPr lang="en-US" sz="1600" i="1" dirty="0"/>
              <a:t>82</a:t>
            </a:r>
            <a:r>
              <a:rPr lang="en-US" sz="1600" dirty="0"/>
              <a:t>, 323-55. </a:t>
            </a:r>
          </a:p>
          <a:p>
            <a:endParaRPr lang="en-US" sz="1600" dirty="0"/>
          </a:p>
          <a:p>
            <a:r>
              <a:rPr lang="en-US" sz="1600" dirty="0"/>
              <a:t>(3) Sweeney, P.; Park, H.; Baumann, M.; Dunlop, J.; </a:t>
            </a:r>
            <a:r>
              <a:rPr lang="en-US" sz="1600" dirty="0" err="1"/>
              <a:t>Frydman</a:t>
            </a:r>
            <a:r>
              <a:rPr lang="en-US" sz="1600" dirty="0"/>
              <a:t>, J.; </a:t>
            </a:r>
            <a:r>
              <a:rPr lang="en-US" sz="1600" dirty="0" err="1"/>
              <a:t>Kopito</a:t>
            </a:r>
            <a:r>
              <a:rPr lang="en-US" sz="1600" dirty="0"/>
              <a:t>, R.; </a:t>
            </a:r>
            <a:r>
              <a:rPr lang="en-US" sz="1600" dirty="0" err="1"/>
              <a:t>McCampbell</a:t>
            </a:r>
            <a:r>
              <a:rPr lang="en-US" sz="1600" dirty="0"/>
              <a:t>, A.; Leblanc, G.; </a:t>
            </a:r>
            <a:r>
              <a:rPr lang="en-US" sz="1600" dirty="0" err="1"/>
              <a:t>Venkateswaran</a:t>
            </a:r>
            <a:r>
              <a:rPr lang="en-US" sz="1600" dirty="0"/>
              <a:t>, A.; Nurmi, A.; et al. Protein Misfolding in Neurodegenerative Diseases: Implications and Strategies. </a:t>
            </a:r>
            <a:r>
              <a:rPr lang="en-US" sz="1600" i="1" dirty="0"/>
              <a:t>Transl. </a:t>
            </a:r>
            <a:r>
              <a:rPr lang="en-US" sz="1600" i="1" dirty="0" err="1"/>
              <a:t>Neurodegener</a:t>
            </a:r>
            <a:r>
              <a:rPr lang="en-US" sz="1600" i="1" dirty="0"/>
              <a:t>. </a:t>
            </a:r>
            <a:r>
              <a:rPr lang="en-US" sz="1600" b="1" dirty="0"/>
              <a:t>2017</a:t>
            </a:r>
            <a:r>
              <a:rPr lang="en-US" sz="1600" dirty="0"/>
              <a:t>, </a:t>
            </a:r>
            <a:r>
              <a:rPr lang="en-US" sz="1600" i="1" dirty="0"/>
              <a:t>6</a:t>
            </a:r>
            <a:r>
              <a:rPr lang="en-US" sz="1600" dirty="0"/>
              <a:t>.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(4) Xu, Y.; Cui, L.; </a:t>
            </a:r>
            <a:r>
              <a:rPr lang="en-US" sz="1600" dirty="0" err="1"/>
              <a:t>Dibello</a:t>
            </a:r>
            <a:r>
              <a:rPr lang="en-US" sz="1600" dirty="0"/>
              <a:t>, A.; Wang, L.; Lee, J.; </a:t>
            </a:r>
            <a:r>
              <a:rPr lang="en-US" sz="1600" dirty="0" err="1"/>
              <a:t>Saidi</a:t>
            </a:r>
            <a:r>
              <a:rPr lang="en-US" sz="1600" dirty="0"/>
              <a:t>, L.; Lee, J. G.; Ye, Y. DNAJC5 Facilitates USP19-Dependent Unconventional Secretion of Misfolded Cytosolic Proteins. </a:t>
            </a:r>
            <a:r>
              <a:rPr lang="en-US" sz="1600" i="1" dirty="0"/>
              <a:t>Cell </a:t>
            </a:r>
            <a:r>
              <a:rPr lang="en-US" sz="1600" i="1" dirty="0" err="1"/>
              <a:t>Discov</a:t>
            </a:r>
            <a:r>
              <a:rPr lang="en-US" sz="1600" i="1" dirty="0"/>
              <a:t>. </a:t>
            </a:r>
            <a:r>
              <a:rPr lang="en-US" sz="1600" b="1" dirty="0"/>
              <a:t>2018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(5) Frost, B.; Diamond, M. I. Prion-like Mechanisms in Neurodegenerative Diseases. </a:t>
            </a:r>
            <a:r>
              <a:rPr lang="en-US" sz="1600" i="1" dirty="0"/>
              <a:t>Nat. Rev. </a:t>
            </a:r>
            <a:r>
              <a:rPr lang="en-US" sz="1600" i="1" dirty="0" err="1"/>
              <a:t>Neurosci</a:t>
            </a:r>
            <a:r>
              <a:rPr lang="en-US" sz="1600" i="1" dirty="0"/>
              <a:t>. </a:t>
            </a:r>
            <a:r>
              <a:rPr lang="en-US" sz="1600" b="1" dirty="0"/>
              <a:t>2010</a:t>
            </a:r>
            <a:r>
              <a:rPr lang="en-US" sz="1600" dirty="0"/>
              <a:t>, </a:t>
            </a:r>
            <a:r>
              <a:rPr lang="en-US" sz="1600" i="1" dirty="0"/>
              <a:t>11(3)</a:t>
            </a:r>
            <a:r>
              <a:rPr lang="en-US" sz="1600" dirty="0"/>
              <a:t>, 155–159. </a:t>
            </a:r>
          </a:p>
          <a:p>
            <a:endParaRPr lang="en-US" sz="1600" dirty="0"/>
          </a:p>
          <a:p>
            <a:r>
              <a:rPr lang="en-US" sz="1600" dirty="0"/>
              <a:t>(6) </a:t>
            </a:r>
            <a:r>
              <a:rPr lang="en-US" sz="1600" dirty="0" err="1"/>
              <a:t>Brundin</a:t>
            </a:r>
            <a:r>
              <a:rPr lang="en-US" sz="1600" dirty="0"/>
              <a:t>, P.; Melki, R.; </a:t>
            </a:r>
            <a:r>
              <a:rPr lang="en-US" sz="1600" dirty="0" err="1"/>
              <a:t>Kopito</a:t>
            </a:r>
            <a:r>
              <a:rPr lang="en-US" sz="1600" dirty="0"/>
              <a:t>, R. Prion-like Transmission of Protein Aggregates in Neurodegenerative Diseases. </a:t>
            </a:r>
            <a:r>
              <a:rPr lang="en-US" sz="1600" i="1" dirty="0"/>
              <a:t>Nat. Rev. Mol. Cell. Biol. </a:t>
            </a:r>
            <a:r>
              <a:rPr lang="en-US" sz="1600" b="1" dirty="0"/>
              <a:t>2010</a:t>
            </a:r>
            <a:r>
              <a:rPr lang="en-US" sz="1600" dirty="0"/>
              <a:t>, </a:t>
            </a:r>
            <a:r>
              <a:rPr lang="en-US" sz="1600" i="1" dirty="0"/>
              <a:t>11(4)</a:t>
            </a:r>
            <a:r>
              <a:rPr lang="en-US" sz="1600" dirty="0"/>
              <a:t>, 301–307. </a:t>
            </a:r>
          </a:p>
          <a:p>
            <a:endParaRPr lang="en-US" sz="1600" dirty="0"/>
          </a:p>
          <a:p>
            <a:r>
              <a:rPr lang="en-US" sz="1600" dirty="0"/>
              <a:t>(7) Ye, Y. Regulation of Protein Homeostasis by Unconventional Protein Secretion in Mammalian Cells. </a:t>
            </a:r>
            <a:r>
              <a:rPr lang="en-US" sz="1600" i="1" dirty="0" err="1"/>
              <a:t>Semin</a:t>
            </a:r>
            <a:r>
              <a:rPr lang="en-US" sz="1600" i="1" dirty="0"/>
              <a:t>. Cell. Dev. Biol</a:t>
            </a:r>
            <a:r>
              <a:rPr lang="en-US" sz="1600" dirty="0"/>
              <a:t>. </a:t>
            </a:r>
            <a:r>
              <a:rPr lang="en-US" sz="1600" b="1" dirty="0"/>
              <a:t>2018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050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F921-4EC7-4A47-B3BC-BCD0B27086AB}"/>
              </a:ext>
            </a:extLst>
          </p:cNvPr>
          <p:cNvSpPr txBox="1"/>
          <p:nvPr/>
        </p:nvSpPr>
        <p:spPr>
          <a:xfrm>
            <a:off x="0" y="603344"/>
            <a:ext cx="121920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(8) Fontaine, S. N.; Zheng, D.; Sabbagh, J. J.; Martin, M. D.; </a:t>
            </a:r>
            <a:r>
              <a:rPr lang="en-US" sz="1600" dirty="0" err="1"/>
              <a:t>Chaput</a:t>
            </a:r>
            <a:r>
              <a:rPr lang="en-US" sz="1600" dirty="0"/>
              <a:t>, D.; Darling, A.; Trotter, J. H.; </a:t>
            </a:r>
            <a:r>
              <a:rPr lang="en-US" sz="1600" dirty="0" err="1"/>
              <a:t>Stothert</a:t>
            </a:r>
            <a:r>
              <a:rPr lang="en-US" sz="1600" dirty="0"/>
              <a:t>, A. R.; </a:t>
            </a:r>
            <a:r>
              <a:rPr lang="en-US" sz="1600" dirty="0" err="1"/>
              <a:t>Nordhues</a:t>
            </a:r>
            <a:r>
              <a:rPr lang="en-US" sz="1600" dirty="0"/>
              <a:t>, B. A.; Lussier, A.; et al. </a:t>
            </a:r>
            <a:r>
              <a:rPr lang="en-US" sz="1600" dirty="0" err="1"/>
              <a:t>DnaJ</a:t>
            </a:r>
            <a:r>
              <a:rPr lang="en-US" sz="1600" dirty="0"/>
              <a:t>/Hsc70 Chaperone Complexes Control the Extracellular Release of Neurodegenerative‐associated Proteins. </a:t>
            </a:r>
            <a:r>
              <a:rPr lang="en-US" sz="1600" i="1" dirty="0"/>
              <a:t>EMBO J. </a:t>
            </a:r>
            <a:r>
              <a:rPr lang="en-US" sz="1600" b="1" dirty="0"/>
              <a:t>2016</a:t>
            </a:r>
            <a:r>
              <a:rPr lang="en-US" sz="1600" dirty="0"/>
              <a:t>, </a:t>
            </a:r>
            <a:r>
              <a:rPr lang="en-US" sz="1600" i="1" dirty="0"/>
              <a:t>35, </a:t>
            </a:r>
            <a:r>
              <a:rPr lang="en-US" sz="1600" dirty="0"/>
              <a:t>1537–1549. </a:t>
            </a:r>
          </a:p>
          <a:p>
            <a:endParaRPr lang="en-US" sz="1600" dirty="0"/>
          </a:p>
          <a:p>
            <a:r>
              <a:rPr lang="en-US" sz="1600" dirty="0"/>
              <a:t>(9) Hansen, C.; </a:t>
            </a:r>
            <a:r>
              <a:rPr lang="en-US" sz="1600" dirty="0" err="1"/>
              <a:t>Angot</a:t>
            </a:r>
            <a:r>
              <a:rPr lang="en-US" sz="1600" dirty="0"/>
              <a:t>, E.; </a:t>
            </a:r>
            <a:r>
              <a:rPr lang="en-US" sz="1600" dirty="0" err="1"/>
              <a:t>Bergström</a:t>
            </a:r>
            <a:r>
              <a:rPr lang="en-US" sz="1600" dirty="0"/>
              <a:t>, A. L.; Steiner, J. A.; </a:t>
            </a:r>
            <a:r>
              <a:rPr lang="en-US" sz="1600" dirty="0" err="1"/>
              <a:t>Pieri</a:t>
            </a:r>
            <a:r>
              <a:rPr lang="en-US" sz="1600" dirty="0"/>
              <a:t>, L.; Paul, G.; </a:t>
            </a:r>
            <a:r>
              <a:rPr lang="en-US" sz="1600" dirty="0" err="1"/>
              <a:t>Outeiro</a:t>
            </a:r>
            <a:r>
              <a:rPr lang="en-US" sz="1600" dirty="0"/>
              <a:t>, T. F.; Melki, R.; </a:t>
            </a:r>
            <a:r>
              <a:rPr lang="en-US" sz="1600" dirty="0" err="1"/>
              <a:t>Kallunki</a:t>
            </a:r>
            <a:r>
              <a:rPr lang="en-US" sz="1600" dirty="0"/>
              <a:t>, P.; Fog, K.; et al. </a:t>
            </a:r>
            <a:r>
              <a:rPr lang="el-GR" sz="1600" dirty="0"/>
              <a:t>α-</a:t>
            </a:r>
            <a:r>
              <a:rPr lang="en-US" sz="1600" dirty="0"/>
              <a:t>Synuclein Propagates from Mouse Brain to Grafted Dopaminergic Neurons and Seeds Aggregation in Cultured Human Cells. </a:t>
            </a:r>
            <a:r>
              <a:rPr lang="en-US" sz="1600" i="1" dirty="0"/>
              <a:t>J. Clin. Invest. </a:t>
            </a:r>
            <a:r>
              <a:rPr lang="en-US" sz="1600" b="1" dirty="0"/>
              <a:t>2011</a:t>
            </a:r>
            <a:r>
              <a:rPr lang="en-US" sz="1600" dirty="0"/>
              <a:t>, </a:t>
            </a:r>
            <a:r>
              <a:rPr lang="en-US" sz="1600" i="1" dirty="0"/>
              <a:t>121</a:t>
            </a:r>
            <a:r>
              <a:rPr lang="en-US" sz="1600" dirty="0"/>
              <a:t>, 715-725. </a:t>
            </a:r>
          </a:p>
          <a:p>
            <a:endParaRPr lang="en-US" sz="1600" dirty="0"/>
          </a:p>
          <a:p>
            <a:r>
              <a:rPr lang="en-US" sz="1600" dirty="0"/>
              <a:t>(10) Guo, J. L.; Lee, V. M. Y. Seeding of Normal Tau by Pathological Tau Conformers Drives Pathogenesis of Alzheimer-like Tangles. </a:t>
            </a:r>
            <a:r>
              <a:rPr lang="en-US" sz="1600" i="1" dirty="0"/>
              <a:t>J. Biol. Chem. </a:t>
            </a:r>
            <a:r>
              <a:rPr lang="en-US" sz="1600" b="1" dirty="0"/>
              <a:t>2011</a:t>
            </a:r>
            <a:r>
              <a:rPr lang="en-US" sz="1600" dirty="0"/>
              <a:t>, </a:t>
            </a:r>
            <a:r>
              <a:rPr lang="en-US" sz="1600" i="1" dirty="0"/>
              <a:t>286, </a:t>
            </a:r>
            <a:r>
              <a:rPr lang="en-US" sz="1600" dirty="0"/>
              <a:t>15317–15331. </a:t>
            </a:r>
          </a:p>
          <a:p>
            <a:endParaRPr lang="en-US" sz="1600" dirty="0"/>
          </a:p>
          <a:p>
            <a:r>
              <a:rPr lang="en-US" sz="1600" dirty="0"/>
              <a:t>(11) Opoku-Nsiah, K. A.; </a:t>
            </a:r>
            <a:r>
              <a:rPr lang="en-US" sz="1600" dirty="0" err="1"/>
              <a:t>Gestwicki</a:t>
            </a:r>
            <a:r>
              <a:rPr lang="en-US" sz="1600" dirty="0"/>
              <a:t>, J. E. Aim for the Core: Suitability of the Ubiquitin-Independent 20S Proteasome as a Drug Target in Neurodegeneration. </a:t>
            </a:r>
            <a:r>
              <a:rPr lang="en-US" sz="1600" i="1" dirty="0"/>
              <a:t>Translational Research</a:t>
            </a:r>
            <a:r>
              <a:rPr lang="en-US" sz="1600" dirty="0"/>
              <a:t>. </a:t>
            </a:r>
            <a:r>
              <a:rPr lang="en-US" sz="1600" b="1" dirty="0"/>
              <a:t>2018</a:t>
            </a:r>
            <a:r>
              <a:rPr lang="en-US" sz="1600" dirty="0"/>
              <a:t>, </a:t>
            </a:r>
            <a:r>
              <a:rPr lang="en-US" sz="1600" i="1" dirty="0"/>
              <a:t>198</a:t>
            </a:r>
            <a:r>
              <a:rPr lang="en-US" sz="1600" dirty="0"/>
              <a:t>, 48-56.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(12) </a:t>
            </a:r>
            <a:r>
              <a:rPr lang="en-US" sz="1600" dirty="0" err="1"/>
              <a:t>Bercovich</a:t>
            </a:r>
            <a:r>
              <a:rPr lang="en-US" sz="1600" dirty="0"/>
              <a:t>, B.; </a:t>
            </a:r>
            <a:r>
              <a:rPr lang="en-US" sz="1600" dirty="0" err="1"/>
              <a:t>Stancovski</a:t>
            </a:r>
            <a:r>
              <a:rPr lang="en-US" sz="1600" dirty="0"/>
              <a:t>, I.; Mayer, A.; Blumenfeld, N.; Laszlo, A.; Schwartz, A. L.; </a:t>
            </a:r>
            <a:r>
              <a:rPr lang="en-US" sz="1600" dirty="0" err="1"/>
              <a:t>Ciechanover</a:t>
            </a:r>
            <a:r>
              <a:rPr lang="en-US" sz="1600" dirty="0"/>
              <a:t>, A. Ubiquitin-Dependent Degradation of Certain Protein Substrates in Vitro Requires the Molecular Chaperone Hsc70. </a:t>
            </a:r>
            <a:r>
              <a:rPr lang="en-US" sz="1600" i="1" dirty="0"/>
              <a:t>J. Biol. Chem. </a:t>
            </a:r>
            <a:r>
              <a:rPr lang="en-US" sz="1600" b="1" dirty="0"/>
              <a:t>1997</a:t>
            </a:r>
            <a:r>
              <a:rPr lang="en-US" sz="1600" dirty="0"/>
              <a:t>, </a:t>
            </a:r>
            <a:r>
              <a:rPr lang="en-US" sz="1600" i="1" dirty="0"/>
              <a:t>272</a:t>
            </a:r>
            <a:r>
              <a:rPr lang="en-US" sz="1600" dirty="0"/>
              <a:t>, 9002-9010. </a:t>
            </a:r>
          </a:p>
          <a:p>
            <a:endParaRPr lang="en-US" sz="1600" dirty="0"/>
          </a:p>
          <a:p>
            <a:r>
              <a:rPr lang="en-US" sz="1600" dirty="0"/>
              <a:t>(13) Hennessy, F.; </a:t>
            </a:r>
            <a:r>
              <a:rPr lang="en-US" sz="1600" dirty="0" err="1"/>
              <a:t>Cheetham</a:t>
            </a:r>
            <a:r>
              <a:rPr lang="en-US" sz="1600" dirty="0"/>
              <a:t>, M. E.; </a:t>
            </a:r>
            <a:r>
              <a:rPr lang="en-US" sz="1600" dirty="0" err="1"/>
              <a:t>Dirr</a:t>
            </a:r>
            <a:r>
              <a:rPr lang="en-US" sz="1600" dirty="0"/>
              <a:t>, H. W.; </a:t>
            </a:r>
            <a:r>
              <a:rPr lang="en-US" sz="1600" dirty="0" err="1"/>
              <a:t>Blatch</a:t>
            </a:r>
            <a:r>
              <a:rPr lang="en-US" sz="1600" dirty="0"/>
              <a:t>, G. L. Analysis of the Levels of Conservation of the J Domain among the Various Types of </a:t>
            </a:r>
            <a:r>
              <a:rPr lang="en-US" sz="1600" dirty="0" err="1"/>
              <a:t>DnaJ</a:t>
            </a:r>
            <a:r>
              <a:rPr lang="en-US" sz="1600" dirty="0"/>
              <a:t>-like Proteins. </a:t>
            </a:r>
            <a:r>
              <a:rPr lang="en-US" sz="1600" i="1" dirty="0"/>
              <a:t>Cell Stress Chaperones </a:t>
            </a:r>
            <a:r>
              <a:rPr lang="en-US" sz="1600" b="1" dirty="0"/>
              <a:t>2000</a:t>
            </a:r>
            <a:r>
              <a:rPr lang="en-US" sz="1600" dirty="0"/>
              <a:t>, </a:t>
            </a:r>
            <a:r>
              <a:rPr lang="en-US" sz="1600" i="1" dirty="0"/>
              <a:t>5(4), </a:t>
            </a:r>
            <a:r>
              <a:rPr lang="en-US" sz="1600" dirty="0"/>
              <a:t>347–358. </a:t>
            </a:r>
          </a:p>
        </p:txBody>
      </p:sp>
    </p:spTree>
    <p:extLst>
      <p:ext uri="{BB962C8B-B14F-4D97-AF65-F5344CB8AC3E}">
        <p14:creationId xmlns:p14="http://schemas.microsoft.com/office/powerpoint/2010/main" val="89650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9344" y="2457366"/>
            <a:ext cx="4290874" cy="1069288"/>
          </a:xfrm>
        </p:spPr>
        <p:txBody>
          <a:bodyPr>
            <a:no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CF592-B815-461E-9AFA-41694E647828}"/>
              </a:ext>
            </a:extLst>
          </p:cNvPr>
          <p:cNvSpPr txBox="1"/>
          <p:nvPr/>
        </p:nvSpPr>
        <p:spPr>
          <a:xfrm>
            <a:off x="5903650" y="3879541"/>
            <a:ext cx="4447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0509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610" y="975116"/>
            <a:ext cx="10426807" cy="42945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Background and Motivation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Neurodegenerative Diseases and Protein Quality Control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UPS and MAPS Mechanisms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Specific Aims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Experimental Plan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Expected Outcomes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4159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27402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What causes Alzheimer’s and Parkinson’s Disease? 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E06D217-629F-48CC-915C-CAF287CA0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97" y="798653"/>
            <a:ext cx="8196603" cy="4294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AC216-8574-41E8-9800-33C6138E6750}"/>
              </a:ext>
            </a:extLst>
          </p:cNvPr>
          <p:cNvSpPr txBox="1"/>
          <p:nvPr/>
        </p:nvSpPr>
        <p:spPr>
          <a:xfrm>
            <a:off x="713873" y="6494590"/>
            <a:ext cx="10764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Soto, C.; </a:t>
            </a:r>
            <a:r>
              <a:rPr lang="en-US" sz="1300" dirty="0" err="1"/>
              <a:t>Pritzkow</a:t>
            </a:r>
            <a:r>
              <a:rPr lang="en-US" sz="1300" dirty="0"/>
              <a:t>, S. Protein Misfolding, Aggregation, and Conformational Strains in Neurodegenerative Diseases. </a:t>
            </a:r>
            <a:r>
              <a:rPr lang="en-US" sz="1300" i="1" dirty="0"/>
              <a:t>Nat. </a:t>
            </a:r>
            <a:r>
              <a:rPr lang="en-US" sz="1300" i="1" dirty="0" err="1"/>
              <a:t>Neurosci</a:t>
            </a:r>
            <a:r>
              <a:rPr lang="en-US" sz="1300" i="1" dirty="0"/>
              <a:t>.</a:t>
            </a:r>
            <a:r>
              <a:rPr lang="en-US" sz="1300" dirty="0"/>
              <a:t> </a:t>
            </a:r>
            <a:r>
              <a:rPr lang="en-US" sz="1300" b="1" dirty="0"/>
              <a:t>2018</a:t>
            </a:r>
            <a:r>
              <a:rPr lang="en-US" sz="1300" dirty="0"/>
              <a:t>, </a:t>
            </a:r>
            <a:r>
              <a:rPr lang="en-US" sz="1300" i="1" dirty="0"/>
              <a:t>21</a:t>
            </a:r>
            <a:r>
              <a:rPr lang="en-US" sz="1300" dirty="0"/>
              <a:t> (10), 1332–1340.</a:t>
            </a:r>
          </a:p>
        </p:txBody>
      </p:sp>
    </p:spTree>
    <p:extLst>
      <p:ext uri="{BB962C8B-B14F-4D97-AF65-F5344CB8AC3E}">
        <p14:creationId xmlns:p14="http://schemas.microsoft.com/office/powerpoint/2010/main" val="184217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How do cells usually prevent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61" y="1369080"/>
            <a:ext cx="4211357" cy="3191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Healthy cells have a PQC network of multiple pathways and mechanisms to prevent misfolding or to detect/remove misfolded proteins </a:t>
            </a:r>
          </a:p>
          <a:p>
            <a:endParaRPr lang="en-US" sz="32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90D4BE0-31C0-41A1-A784-A6184CFD5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18" y="754570"/>
            <a:ext cx="7787082" cy="4375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F1507-5D3F-41BE-ADD6-0A50050D5FBE}"/>
              </a:ext>
            </a:extLst>
          </p:cNvPr>
          <p:cNvSpPr txBox="1"/>
          <p:nvPr/>
        </p:nvSpPr>
        <p:spPr>
          <a:xfrm>
            <a:off x="-72190" y="6365557"/>
            <a:ext cx="12336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Sweeney, P.; Park, H.; Baumann, M.; Dunlop, J.; </a:t>
            </a:r>
            <a:r>
              <a:rPr lang="en-US" sz="1300" dirty="0" err="1"/>
              <a:t>Frydman</a:t>
            </a:r>
            <a:r>
              <a:rPr lang="en-US" sz="1300" dirty="0"/>
              <a:t>, J.; </a:t>
            </a:r>
            <a:r>
              <a:rPr lang="en-US" sz="1300" dirty="0" err="1"/>
              <a:t>Kopito</a:t>
            </a:r>
            <a:r>
              <a:rPr lang="en-US" sz="1300" dirty="0"/>
              <a:t>, R.; </a:t>
            </a:r>
            <a:r>
              <a:rPr lang="en-US" sz="1300" dirty="0" err="1"/>
              <a:t>McCampbell</a:t>
            </a:r>
            <a:r>
              <a:rPr lang="en-US" sz="1300" dirty="0"/>
              <a:t>, A.; Leblanc, G.; </a:t>
            </a:r>
            <a:r>
              <a:rPr lang="en-US" sz="1300" dirty="0" err="1"/>
              <a:t>Venkateswaran</a:t>
            </a:r>
            <a:r>
              <a:rPr lang="en-US" sz="1300" dirty="0"/>
              <a:t>, A.; Nurmi, A.; et al. Protein Misfolding in Neurodegenerative Diseases: Implications and Strategies. </a:t>
            </a:r>
            <a:r>
              <a:rPr lang="en-US" sz="1300" i="1" dirty="0"/>
              <a:t>Transl. </a:t>
            </a:r>
            <a:r>
              <a:rPr lang="en-US" sz="1300" i="1" dirty="0" err="1"/>
              <a:t>Neurodegener</a:t>
            </a:r>
            <a:r>
              <a:rPr lang="en-US" sz="1300" i="1" dirty="0"/>
              <a:t>. </a:t>
            </a:r>
            <a:r>
              <a:rPr lang="en-US" sz="1300" b="1" dirty="0"/>
              <a:t>2017</a:t>
            </a:r>
            <a:r>
              <a:rPr lang="en-US" sz="1300" dirty="0"/>
              <a:t>, </a:t>
            </a:r>
            <a:r>
              <a:rPr lang="en-US" sz="1300" i="1" dirty="0"/>
              <a:t>6</a:t>
            </a:r>
            <a:r>
              <a:rPr lang="en-US" sz="1300" dirty="0"/>
              <a:t>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75E602-CAAF-476B-B155-FDD6FD449CD0}"/>
              </a:ext>
            </a:extLst>
          </p:cNvPr>
          <p:cNvSpPr/>
          <p:nvPr/>
        </p:nvSpPr>
        <p:spPr>
          <a:xfrm>
            <a:off x="9179511" y="4564314"/>
            <a:ext cx="1415988" cy="60368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47FA44-5411-435F-910C-8896A59D6CF2}"/>
              </a:ext>
            </a:extLst>
          </p:cNvPr>
          <p:cNvSpPr/>
          <p:nvPr/>
        </p:nvSpPr>
        <p:spPr>
          <a:xfrm>
            <a:off x="10699072" y="2676582"/>
            <a:ext cx="1415988" cy="60368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How do cells usually prevent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516" y="975117"/>
            <a:ext cx="11430305" cy="1158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ubiquitin-proteasome system (UPS) is one of the most efficient pathways for removing misfolded proteins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512A5-9174-41CA-9447-2836D998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0" y="2023253"/>
            <a:ext cx="11471960" cy="2811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5D1F28-2B75-46EF-9412-6F5242AB85D0}"/>
              </a:ext>
            </a:extLst>
          </p:cNvPr>
          <p:cNvSpPr txBox="1"/>
          <p:nvPr/>
        </p:nvSpPr>
        <p:spPr>
          <a:xfrm>
            <a:off x="0" y="6413683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Opoku-Nsiah, K. A.; </a:t>
            </a:r>
            <a:r>
              <a:rPr lang="en-US" sz="1300" dirty="0" err="1"/>
              <a:t>Gestwicki</a:t>
            </a:r>
            <a:r>
              <a:rPr lang="en-US" sz="1300" dirty="0"/>
              <a:t>, J. E. Aim for the Core: Suitability of the Ubiquitin-Independent 20S Proteasome as a Drug Target in Neurodegeneration. </a:t>
            </a:r>
            <a:r>
              <a:rPr lang="en-US" sz="1300" i="1" dirty="0"/>
              <a:t>Translational Research</a:t>
            </a:r>
            <a:r>
              <a:rPr lang="en-US" sz="1300" dirty="0"/>
              <a:t>. </a:t>
            </a:r>
            <a:r>
              <a:rPr lang="en-US" sz="1300" b="1" dirty="0"/>
              <a:t>2018</a:t>
            </a:r>
            <a:r>
              <a:rPr lang="en-US" sz="1300" dirty="0"/>
              <a:t>, </a:t>
            </a:r>
            <a:r>
              <a:rPr lang="en-US" sz="1300" i="1" dirty="0"/>
              <a:t>198</a:t>
            </a:r>
            <a:r>
              <a:rPr lang="en-US" sz="1300" dirty="0"/>
              <a:t>, 48-57</a:t>
            </a:r>
          </a:p>
        </p:txBody>
      </p:sp>
    </p:spTree>
    <p:extLst>
      <p:ext uri="{BB962C8B-B14F-4D97-AF65-F5344CB8AC3E}">
        <p14:creationId xmlns:p14="http://schemas.microsoft.com/office/powerpoint/2010/main" val="42138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The MAPS Pathway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2E903-E328-4532-B653-5D3516F1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20" y="1503257"/>
            <a:ext cx="4600074" cy="42945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misfolding-associated protein secretion pathway was discovered in 2016 and it </a:t>
            </a:r>
            <a:r>
              <a:rPr lang="en-US" sz="3200" dirty="0"/>
              <a:t>was</a:t>
            </a:r>
            <a:r>
              <a:rPr lang="en-US" dirty="0"/>
              <a:t> further characterized in March 2018 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3FED29A-7782-47E2-9B21-E2B86CEB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7807"/>
            <a:ext cx="6272323" cy="504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679-7A98-4F7B-9573-89D13BF5D6F8}"/>
              </a:ext>
            </a:extLst>
          </p:cNvPr>
          <p:cNvSpPr txBox="1"/>
          <p:nvPr/>
        </p:nvSpPr>
        <p:spPr>
          <a:xfrm>
            <a:off x="916113" y="6502416"/>
            <a:ext cx="103597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Ye, Y. Regulation of Protein Homeostasis by Unconventional Protein Secretion in Mammalian Cells. </a:t>
            </a:r>
            <a:r>
              <a:rPr lang="en-US" sz="1300" i="1" dirty="0"/>
              <a:t>Seminars in Cell and Developmental Biology</a:t>
            </a:r>
            <a:r>
              <a:rPr lang="en-US" sz="1300" dirty="0"/>
              <a:t>. </a:t>
            </a:r>
            <a:r>
              <a:rPr lang="en-US" sz="1300" b="1" dirty="0"/>
              <a:t>2018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78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The issue with MAPS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2E903-E328-4532-B653-5D3516F1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1" y="798653"/>
            <a:ext cx="3384884" cy="4703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Exports only 5-10% of the substrate it’s exposed to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Could majorly contribute to spread of misfolded proteins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4C9E3AA-A2F2-4F8F-A3FA-CF440BF0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05" y="798653"/>
            <a:ext cx="8610474" cy="4153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E61D1D-41C1-49CE-BCBE-3EA7CDE46969}"/>
              </a:ext>
            </a:extLst>
          </p:cNvPr>
          <p:cNvSpPr txBox="1"/>
          <p:nvPr/>
        </p:nvSpPr>
        <p:spPr>
          <a:xfrm>
            <a:off x="929429" y="6470324"/>
            <a:ext cx="10333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Ye, Y. Regulation of Protein Homeostasis by Unconventional Protein Secretion in Mammalian Cells. </a:t>
            </a:r>
            <a:r>
              <a:rPr lang="en-US" sz="1300" i="1" dirty="0"/>
              <a:t>Seminars in Cell and Developmental Biology</a:t>
            </a:r>
            <a:r>
              <a:rPr lang="en-US" sz="1300" dirty="0"/>
              <a:t>. </a:t>
            </a:r>
            <a:r>
              <a:rPr lang="en-US" sz="1300" b="1" dirty="0"/>
              <a:t>2018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94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EA4A-844B-41A0-A28E-E5880BE7B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09" y="798653"/>
            <a:ext cx="5105401" cy="45453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To design a small molecule inhibitor of MAPS by mimicking the side chains of Hsc70 at the interaction site with it and DnaJC5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Choosing to target DnaJC5 because it seems to only be involved in protein secretion, whereas the other proteins involved have several other important functions in the cell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2ED647F-81C8-4952-880C-6934977B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219" y="380802"/>
            <a:ext cx="5752978" cy="4627644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0A93EF28-E001-4043-B4D2-1AFE000B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52934">
            <a:off x="6659732" y="2218525"/>
            <a:ext cx="690978" cy="6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9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8653"/>
          </a:xfrm>
        </p:spPr>
        <p:txBody>
          <a:bodyPr>
            <a:normAutofit/>
          </a:bodyPr>
          <a:lstStyle/>
          <a:p>
            <a:r>
              <a:rPr lang="en-US" sz="4000" b="1" dirty="0"/>
              <a:t>Specific Aims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C428B0-8055-4AE7-821B-05DF3897BF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70041"/>
              </p:ext>
            </p:extLst>
          </p:nvPr>
        </p:nvGraphicFramePr>
        <p:xfrm>
          <a:off x="452760" y="887768"/>
          <a:ext cx="11739239" cy="416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59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8812</TotalTime>
  <Words>1522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Corbel</vt:lpstr>
      <vt:lpstr>Office Theme</vt:lpstr>
      <vt:lpstr>Rerouting the MAPS to UPS:</vt:lpstr>
      <vt:lpstr>Presentation Outline</vt:lpstr>
      <vt:lpstr>What causes Alzheimer’s and Parkinson’s Disease? </vt:lpstr>
      <vt:lpstr>How do cells usually prevent this? </vt:lpstr>
      <vt:lpstr>How do cells usually prevent this?</vt:lpstr>
      <vt:lpstr>The MAPS Pathway </vt:lpstr>
      <vt:lpstr>The issue with MAPS</vt:lpstr>
      <vt:lpstr>The Plan</vt:lpstr>
      <vt:lpstr>Specific Aims</vt:lpstr>
      <vt:lpstr>Visualizing the Interaction Site </vt:lpstr>
      <vt:lpstr>Designing a Small Molecule Library </vt:lpstr>
      <vt:lpstr>Testing the Lead Compounds </vt:lpstr>
      <vt:lpstr>PowerPoint Presentation</vt:lpstr>
      <vt:lpstr>What’s Next? </vt:lpstr>
      <vt:lpstr>What if there is no promising lead? 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Glaze, Christy</dc:creator>
  <cp:lastModifiedBy>Mills, Kira Riley</cp:lastModifiedBy>
  <cp:revision>5</cp:revision>
  <dcterms:created xsi:type="dcterms:W3CDTF">2017-11-02T21:18:57Z</dcterms:created>
  <dcterms:modified xsi:type="dcterms:W3CDTF">2018-11-14T22:11:40Z</dcterms:modified>
</cp:coreProperties>
</file>